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72" r:id="rId15"/>
    <p:sldId id="269" r:id="rId16"/>
    <p:sldId id="270" r:id="rId17"/>
    <p:sldId id="271" r:id="rId18"/>
    <p:sldId id="278" r:id="rId19"/>
    <p:sldId id="274" r:id="rId20"/>
    <p:sldId id="276" r:id="rId21"/>
    <p:sldId id="277" r:id="rId22"/>
    <p:sldId id="281" r:id="rId23"/>
    <p:sldId id="282" r:id="rId24"/>
    <p:sldId id="283" r:id="rId25"/>
    <p:sldId id="284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79" r:id="rId34"/>
    <p:sldId id="294" r:id="rId35"/>
    <p:sldId id="280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1C8BC-C06E-4718-A553-D940433632F4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37C3-4A68-4ED6-A4BD-98CC9AB480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942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En</a:t>
            </a:r>
            <a:r>
              <a:rPr lang="es-CO" baseline="0" dirty="0" smtClean="0"/>
              <a:t> su mayoría campos científicos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837C3-4A68-4ED6-A4BD-98CC9AB480E1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124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Se crean archivos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837C3-4A68-4ED6-A4BD-98CC9AB480E1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32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Es</a:t>
            </a:r>
            <a:r>
              <a:rPr lang="es-CO" baseline="0" dirty="0" smtClean="0"/>
              <a:t> un programa, que permite editar, ejecutar, manejar proyectos (gestión de códigos y múltiples archivos), una herramienta que ayuda a programar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837C3-4A68-4ED6-A4BD-98CC9AB480E1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6229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No es estrictamente numérica,</a:t>
            </a:r>
            <a:r>
              <a:rPr lang="es-CO" baseline="0" dirty="0" smtClean="0"/>
              <a:t> puede adquirir diferentes valores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837C3-4A68-4ED6-A4BD-98CC9AB480E1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380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es una aplicación web que permite crear y compartir documentos que contienen código fuente, ecuaciones, visualizaciones y texto explicativo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837C3-4A68-4ED6-A4BD-98CC9AB480E1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883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La interfaz fue</a:t>
            </a:r>
            <a:r>
              <a:rPr lang="es-CO" baseline="0" dirty="0" smtClean="0"/>
              <a:t> apoyada por el tutor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837C3-4A68-4ED6-A4BD-98CC9AB480E1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279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954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973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8649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5875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250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6455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678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5125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743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304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803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006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949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455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891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191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0574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56F0183-ABEE-418B-96A4-87199673AE2F}" type="datetimeFigureOut">
              <a:rPr lang="es-CO" smtClean="0"/>
              <a:t>9/05/2018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95D3C-6673-489E-B7E8-CB2348C55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57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versoformulas.com/matematicas/geometria/elipse/" TargetMode="External"/><Relationship Id="rId7" Type="http://schemas.openxmlformats.org/officeDocument/2006/relationships/hyperlink" Target="https://anaconda.org/about" TargetMode="External"/><Relationship Id="rId2" Type="http://schemas.openxmlformats.org/officeDocument/2006/relationships/hyperlink" Target="https://github.com/saint-germain/Python3Espano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con.co/speakers/santiago-mesa-velasquez/" TargetMode="External"/><Relationship Id="rId5" Type="http://schemas.openxmlformats.org/officeDocument/2006/relationships/hyperlink" Target="http://www2.elo.utfsm.cl/~elo352/2010/Exp4/DocumentacionRS2008/Ecuaciones%20de%20orbita.pdf" TargetMode="External"/><Relationship Id="rId4" Type="http://schemas.openxmlformats.org/officeDocument/2006/relationships/hyperlink" Target="https://pwg.gsfc.nasa.gov/stargaze/Mmotion.ht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5020" y="948991"/>
            <a:ext cx="8825658" cy="3329581"/>
          </a:xfrm>
        </p:spPr>
        <p:txBody>
          <a:bodyPr/>
          <a:lstStyle/>
          <a:p>
            <a:r>
              <a:rPr lang="es-CO" dirty="0" smtClean="0"/>
              <a:t>Simulador de sistemas planetarios 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074780"/>
          </a:xfrm>
        </p:spPr>
        <p:txBody>
          <a:bodyPr>
            <a:normAutofit fontScale="62500" lnSpcReduction="20000"/>
          </a:bodyPr>
          <a:lstStyle/>
          <a:p>
            <a:r>
              <a:rPr lang="es-CO" sz="2900" dirty="0" smtClean="0"/>
              <a:t>Santiago Mesa Velásquez.</a:t>
            </a:r>
          </a:p>
          <a:p>
            <a:endParaRPr lang="es-CO" sz="2900" dirty="0"/>
          </a:p>
          <a:p>
            <a:r>
              <a:rPr lang="es-CO" sz="2900" dirty="0" smtClean="0"/>
              <a:t>Asesor: Edward Villegas</a:t>
            </a:r>
            <a:endParaRPr lang="es-CO" sz="29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3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Variable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632" y="1325339"/>
            <a:ext cx="5991902" cy="507760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6" y="4829358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7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Lista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89" y="1655259"/>
            <a:ext cx="4825461" cy="3589672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8" y="1969346"/>
            <a:ext cx="5620534" cy="26102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5009392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Posiciones en listas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512232"/>
            <a:ext cx="4054833" cy="2713865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8" y="1152983"/>
            <a:ext cx="5612773" cy="17539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49" y="3512231"/>
            <a:ext cx="6805104" cy="13327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178" y="493035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1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Función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8" y="1493949"/>
            <a:ext cx="9124076" cy="476733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40" y="4700675"/>
            <a:ext cx="7711217" cy="15606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995744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1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¿Cómo se llama a una función?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624084"/>
            <a:ext cx="6013147" cy="154105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644155"/>
            <a:ext cx="9874849" cy="8050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Ciclos “</a:t>
            </a:r>
            <a:r>
              <a:rPr lang="es-CO" dirty="0" err="1" smtClean="0"/>
              <a:t>for</a:t>
            </a:r>
            <a:r>
              <a:rPr lang="es-CO" dirty="0" smtClean="0"/>
              <a:t>”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170" y="1853248"/>
            <a:ext cx="5119420" cy="463122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Ciclos </a:t>
            </a:r>
            <a:r>
              <a:rPr lang="es-CO" dirty="0" err="1" smtClean="0"/>
              <a:t>while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49" y="1152983"/>
            <a:ext cx="4751567" cy="481096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3312" y="3450393"/>
            <a:ext cx="9404723" cy="1400530"/>
          </a:xfrm>
        </p:spPr>
        <p:txBody>
          <a:bodyPr/>
          <a:lstStyle/>
          <a:p>
            <a:pPr algn="ctr"/>
            <a:r>
              <a:rPr lang="es-CO" dirty="0" smtClean="0"/>
              <a:t>Astronomía *-*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Planos de coordenadas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Diagrama HR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1" y="1269242"/>
            <a:ext cx="6387153" cy="536357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9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Una Introducción 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4333" y="2559355"/>
            <a:ext cx="8946541" cy="4195481"/>
          </a:xfrm>
        </p:spPr>
        <p:txBody>
          <a:bodyPr>
            <a:normAutofit/>
          </a:bodyPr>
          <a:lstStyle/>
          <a:p>
            <a:r>
              <a:rPr lang="es-CO" sz="4400" dirty="0" err="1" smtClean="0">
                <a:solidFill>
                  <a:schemeClr val="bg1"/>
                </a:solidFill>
              </a:rPr>
              <a:t>Python</a:t>
            </a:r>
            <a:endParaRPr lang="es-CO" sz="4400" dirty="0" smtClean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634127" y="2700996"/>
            <a:ext cx="3465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dirty="0" smtClean="0">
                <a:solidFill>
                  <a:schemeClr val="bg1"/>
                </a:solidFill>
              </a:rPr>
              <a:t>Astronomía</a:t>
            </a:r>
            <a:endParaRPr lang="es-CO" sz="4400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255159" y="5564174"/>
            <a:ext cx="7422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 smtClean="0">
                <a:solidFill>
                  <a:schemeClr val="bg1"/>
                </a:solidFill>
              </a:rPr>
              <a:t>Unión </a:t>
            </a:r>
            <a:r>
              <a:rPr lang="es-CO" sz="4400" dirty="0" err="1" smtClean="0">
                <a:solidFill>
                  <a:schemeClr val="bg1"/>
                </a:solidFill>
              </a:rPr>
              <a:t>Python</a:t>
            </a:r>
            <a:r>
              <a:rPr lang="es-CO" sz="4400" dirty="0" smtClean="0">
                <a:solidFill>
                  <a:schemeClr val="bg1"/>
                </a:solidFill>
              </a:rPr>
              <a:t> y astronomía</a:t>
            </a:r>
            <a:endParaRPr lang="es-CO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9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Unidades de medida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56603"/>
            <a:ext cx="7992922" cy="4995576"/>
          </a:xfrm>
        </p:spPr>
      </p:pic>
      <p:sp>
        <p:nvSpPr>
          <p:cNvPr id="5" name="CuadroTexto 4"/>
          <p:cNvSpPr txBox="1"/>
          <p:nvPr/>
        </p:nvSpPr>
        <p:spPr>
          <a:xfrm>
            <a:off x="8830101" y="1356603"/>
            <a:ext cx="29752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Distancia:</a:t>
            </a:r>
          </a:p>
          <a:p>
            <a:endParaRPr lang="es-CO" dirty="0"/>
          </a:p>
          <a:p>
            <a:r>
              <a:rPr lang="es-CO" dirty="0" smtClean="0"/>
              <a:t>Unidad Astronómica</a:t>
            </a:r>
          </a:p>
          <a:p>
            <a:r>
              <a:rPr lang="es-CO" dirty="0" smtClean="0"/>
              <a:t>149597870700 m</a:t>
            </a:r>
          </a:p>
          <a:p>
            <a:endParaRPr lang="es-CO" dirty="0"/>
          </a:p>
          <a:p>
            <a:r>
              <a:rPr lang="es-CO" dirty="0" smtClean="0"/>
              <a:t>Masa:</a:t>
            </a:r>
          </a:p>
          <a:p>
            <a:endParaRPr lang="es-CO" dirty="0" smtClean="0"/>
          </a:p>
          <a:p>
            <a:endParaRPr lang="es-CO" dirty="0"/>
          </a:p>
          <a:p>
            <a:r>
              <a:rPr lang="es-CO" dirty="0" smtClean="0"/>
              <a:t>Temperatura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Órbitas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1521976"/>
            <a:ext cx="3106643" cy="4266456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27" y="5001638"/>
            <a:ext cx="1581885" cy="15735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535" y="1335522"/>
            <a:ext cx="7176868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3927" y="3609579"/>
            <a:ext cx="9404723" cy="1400530"/>
          </a:xfrm>
        </p:spPr>
        <p:txBody>
          <a:bodyPr/>
          <a:lstStyle/>
          <a:p>
            <a:r>
              <a:rPr lang="es-CO" sz="7200" dirty="0" smtClean="0">
                <a:solidFill>
                  <a:srgbClr val="FFFF00"/>
                </a:solidFill>
              </a:rPr>
              <a:t>Unión </a:t>
            </a:r>
            <a:r>
              <a:rPr lang="es-CO" sz="7200" dirty="0" err="1" smtClean="0">
                <a:solidFill>
                  <a:srgbClr val="FFFF00"/>
                </a:solidFill>
              </a:rPr>
              <a:t>Python</a:t>
            </a:r>
            <a:r>
              <a:rPr lang="es-CO" sz="7200" dirty="0" smtClean="0">
                <a:solidFill>
                  <a:srgbClr val="FFFF00"/>
                </a:solidFill>
              </a:rPr>
              <a:t> y astronomía</a:t>
            </a:r>
            <a:endParaRPr lang="es-CO" sz="7200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53281" y="2212104"/>
            <a:ext cx="8946541" cy="4195481"/>
          </a:xfr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105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Proceso para llegar al programa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45" y="1556266"/>
            <a:ext cx="4545544" cy="433313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52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Factores de conversión empleados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0" y="1560347"/>
            <a:ext cx="6231987" cy="4533308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49" y="4264600"/>
            <a:ext cx="6458851" cy="18290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12" y="1853248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7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 ingreso de las leyes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97" y="1644675"/>
            <a:ext cx="5940450" cy="419576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873" y="1853248"/>
            <a:ext cx="5592207" cy="11907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7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La creación de las orbitas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29081"/>
            <a:ext cx="5676618" cy="4195762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45" y="1853248"/>
            <a:ext cx="2495757" cy="25125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9" y="5817627"/>
            <a:ext cx="971685" cy="9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95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 entorno gráfico </a:t>
            </a:r>
            <a:endParaRPr lang="es-CO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12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Usando </a:t>
            </a:r>
            <a:r>
              <a:rPr lang="es-CO" dirty="0" err="1" smtClean="0"/>
              <a:t>Jupyter</a:t>
            </a:r>
            <a:r>
              <a:rPr lang="es-CO" dirty="0" smtClean="0"/>
              <a:t> Notebook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13180"/>
            <a:ext cx="8947150" cy="407467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Todas las partes de la interfaz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14396"/>
            <a:ext cx="8195432" cy="187091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5" y="3632790"/>
            <a:ext cx="9593014" cy="27435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1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745136"/>
            <a:ext cx="10515600" cy="1325563"/>
          </a:xfrm>
        </p:spPr>
        <p:txBody>
          <a:bodyPr/>
          <a:lstStyle/>
          <a:p>
            <a:pPr algn="ctr"/>
            <a:r>
              <a:rPr lang="es-CO" dirty="0" err="1" smtClean="0">
                <a:solidFill>
                  <a:schemeClr val="tx1"/>
                </a:solidFill>
              </a:rPr>
              <a:t>Python</a:t>
            </a:r>
            <a:r>
              <a:rPr lang="es-CO" dirty="0" smtClean="0">
                <a:solidFill>
                  <a:schemeClr val="tx1"/>
                </a:solidFill>
              </a:rPr>
              <a:t> 3.6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818909"/>
            <a:ext cx="10515600" cy="358054"/>
          </a:xfrm>
        </p:spPr>
        <p:txBody>
          <a:bodyPr>
            <a:normAutofit fontScale="92500" lnSpcReduction="10000"/>
          </a:bodyPr>
          <a:lstStyle/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62" y="4791028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55" y="1367118"/>
            <a:ext cx="7812153" cy="419576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03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78" y="790317"/>
            <a:ext cx="6843149" cy="548621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99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La recopilación </a:t>
            </a:r>
            <a:r>
              <a:rPr lang="es-CO" smtClean="0"/>
              <a:t>de todo</a:t>
            </a:r>
            <a:endParaRPr lang="es-C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9" y="1853248"/>
            <a:ext cx="4842719" cy="1145927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88" y="1369460"/>
            <a:ext cx="6144482" cy="52109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1" y="5284412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69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Bibliografía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hlinkClick r:id="rId2"/>
              </a:rPr>
              <a:t>https://</a:t>
            </a:r>
            <a:r>
              <a:rPr lang="es-CO" dirty="0" smtClean="0">
                <a:hlinkClick r:id="rId2"/>
              </a:rPr>
              <a:t>github.com/saint-germain/Python3Espanol</a:t>
            </a:r>
            <a:endParaRPr lang="es-CO" dirty="0" smtClean="0"/>
          </a:p>
          <a:p>
            <a:r>
              <a:rPr lang="es-CO" dirty="0">
                <a:hlinkClick r:id="rId3"/>
              </a:rPr>
              <a:t>http://www.universoformulas.com/matematicas/geometria/elipse</a:t>
            </a:r>
            <a:r>
              <a:rPr lang="es-CO" dirty="0" smtClean="0">
                <a:hlinkClick r:id="rId3"/>
              </a:rPr>
              <a:t>/</a:t>
            </a:r>
            <a:endParaRPr lang="es-CO" dirty="0" smtClean="0"/>
          </a:p>
          <a:p>
            <a:r>
              <a:rPr lang="es-CO" dirty="0">
                <a:hlinkClick r:id="rId4"/>
              </a:rPr>
              <a:t>https://</a:t>
            </a:r>
            <a:r>
              <a:rPr lang="es-CO" dirty="0" smtClean="0">
                <a:hlinkClick r:id="rId4"/>
              </a:rPr>
              <a:t>pwg.gsfc.nasa.gov/stargaze/Mmotion.htm</a:t>
            </a:r>
            <a:endParaRPr lang="es-CO" dirty="0" smtClean="0"/>
          </a:p>
          <a:p>
            <a:r>
              <a:rPr lang="es-CO" dirty="0">
                <a:hlinkClick r:id="rId5"/>
              </a:rPr>
              <a:t>http://www2.elo.utfsm.cl/~</a:t>
            </a:r>
            <a:r>
              <a:rPr lang="es-CO" dirty="0" smtClean="0">
                <a:hlinkClick r:id="rId5"/>
              </a:rPr>
              <a:t>elo352/2010/Exp4/DocumentacionRS2008/Ecuaciones%20de%20orbita.pdf</a:t>
            </a:r>
            <a:endParaRPr lang="es-CO" dirty="0" smtClean="0"/>
          </a:p>
          <a:p>
            <a:r>
              <a:rPr lang="es-CO" dirty="0">
                <a:hlinkClick r:id="rId6"/>
              </a:rPr>
              <a:t>https://www.pycon.co/speakers/santiago-mesa-velasquez</a:t>
            </a:r>
            <a:r>
              <a:rPr lang="es-CO" dirty="0" smtClean="0">
                <a:hlinkClick r:id="rId6"/>
              </a:rPr>
              <a:t>/</a:t>
            </a:r>
            <a:endParaRPr lang="es-CO" dirty="0" smtClean="0"/>
          </a:p>
          <a:p>
            <a:r>
              <a:rPr lang="es-CO" dirty="0"/>
              <a:t>https://www.python.org/about/</a:t>
            </a:r>
            <a:endParaRPr lang="es-CO" dirty="0" smtClean="0"/>
          </a:p>
          <a:p>
            <a:r>
              <a:rPr lang="es-CO" dirty="0">
                <a:hlinkClick r:id="rId7"/>
              </a:rPr>
              <a:t>https://</a:t>
            </a:r>
            <a:r>
              <a:rPr lang="es-CO" dirty="0" smtClean="0">
                <a:hlinkClick r:id="rId7"/>
              </a:rPr>
              <a:t>anaconda.org/about</a:t>
            </a:r>
            <a:endParaRPr lang="es-CO" dirty="0" smtClean="0"/>
          </a:p>
          <a:p>
            <a:r>
              <a:rPr lang="es-CO" dirty="0"/>
              <a:t>https://live.osgeo.org/es/quickstart/jupyter_quickstart.html</a:t>
            </a:r>
            <a:endParaRPr lang="es-CO" dirty="0" smtClean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894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Github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https://github.com/samez21/leyes-kepler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672605"/>
            <a:ext cx="7492621" cy="400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34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¡Muchas gracias!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889939"/>
            <a:ext cx="8801100" cy="4290536"/>
          </a:xfrm>
        </p:spPr>
      </p:pic>
    </p:spTree>
    <p:extLst>
      <p:ext uri="{BB962C8B-B14F-4D97-AF65-F5344CB8AC3E}">
        <p14:creationId xmlns:p14="http://schemas.microsoft.com/office/powerpoint/2010/main" val="17390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¿Qué es </a:t>
            </a:r>
            <a:r>
              <a:rPr lang="es-CO" dirty="0" err="1" smtClean="0"/>
              <a:t>Python</a:t>
            </a:r>
            <a:r>
              <a:rPr lang="es-CO" dirty="0" smtClean="0"/>
              <a:t>?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Un lenguaje de programación</a:t>
            </a:r>
          </a:p>
          <a:p>
            <a:endParaRPr lang="es-CO" dirty="0"/>
          </a:p>
          <a:p>
            <a:r>
              <a:rPr lang="es-CO" dirty="0" smtClean="0"/>
              <a:t>Permite el desarrollo de programas</a:t>
            </a:r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02577"/>
            <a:ext cx="10515600" cy="212957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91" y="5094687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¿Qué es?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34200" y="1797566"/>
            <a:ext cx="4703618" cy="4351338"/>
          </a:xfrm>
        </p:spPr>
        <p:txBody>
          <a:bodyPr/>
          <a:lstStyle/>
          <a:p>
            <a:endParaRPr lang="es-CO" dirty="0"/>
          </a:p>
          <a:p>
            <a:r>
              <a:rPr lang="es-CO" dirty="0" smtClean="0"/>
              <a:t>Donde una comunidad comparte programas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1" y="4122534"/>
            <a:ext cx="4850875" cy="25168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44" y="5065752"/>
            <a:ext cx="1581885" cy="1573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" y="1502676"/>
            <a:ext cx="5948922" cy="24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¿Cómo se comparte lo que haces en </a:t>
            </a:r>
            <a:r>
              <a:rPr lang="es-CO" dirty="0" err="1" smtClean="0"/>
              <a:t>python</a:t>
            </a:r>
            <a:r>
              <a:rPr lang="es-CO" dirty="0" smtClean="0"/>
              <a:t>?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0" y="2511187"/>
            <a:ext cx="5143903" cy="3863177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34" y="2511187"/>
            <a:ext cx="6158107" cy="32391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697" y="5104926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3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 smtClean="0"/>
              <a:t>Spyder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4" y="1504012"/>
            <a:ext cx="3622603" cy="1811302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13" y="1487344"/>
            <a:ext cx="6990689" cy="40768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4" y="4995745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7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6600" dirty="0" smtClean="0">
                <a:solidFill>
                  <a:schemeClr val="bg1"/>
                </a:solidFill>
              </a:rPr>
              <a:t>Palabras claves </a:t>
            </a:r>
            <a:endParaRPr lang="es-CO" sz="66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8" y="4777380"/>
            <a:ext cx="1581885" cy="15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731</TotalTime>
  <Words>254</Words>
  <Application>Microsoft Office PowerPoint</Application>
  <PresentationFormat>Panorámica</PresentationFormat>
  <Paragraphs>73</Paragraphs>
  <Slides>35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Century Gothic</vt:lpstr>
      <vt:lpstr>Wingdings 3</vt:lpstr>
      <vt:lpstr>Ion</vt:lpstr>
      <vt:lpstr>Simulador de sistemas planetarios </vt:lpstr>
      <vt:lpstr>Una Introducción </vt:lpstr>
      <vt:lpstr>Python 3.6</vt:lpstr>
      <vt:lpstr>¿Qué es Python?</vt:lpstr>
      <vt:lpstr>Presentación de PowerPoint</vt:lpstr>
      <vt:lpstr>¿Qué es?</vt:lpstr>
      <vt:lpstr>¿Cómo se comparte lo que haces en python?</vt:lpstr>
      <vt:lpstr>Spyder</vt:lpstr>
      <vt:lpstr>Palabras claves </vt:lpstr>
      <vt:lpstr>Variable </vt:lpstr>
      <vt:lpstr>Lista</vt:lpstr>
      <vt:lpstr>Posiciones en listas</vt:lpstr>
      <vt:lpstr>Función</vt:lpstr>
      <vt:lpstr>¿Cómo se llama a una función?</vt:lpstr>
      <vt:lpstr>Ciclos “for” </vt:lpstr>
      <vt:lpstr>Ciclos while</vt:lpstr>
      <vt:lpstr>Astronomía *-*</vt:lpstr>
      <vt:lpstr>Planos de coordenadas </vt:lpstr>
      <vt:lpstr>Diagrama HR</vt:lpstr>
      <vt:lpstr>Unidades de medida</vt:lpstr>
      <vt:lpstr>Órbitas </vt:lpstr>
      <vt:lpstr>Unión Python y astronomía</vt:lpstr>
      <vt:lpstr>Proceso para llegar al programa</vt:lpstr>
      <vt:lpstr>Factores de conversión empleados</vt:lpstr>
      <vt:lpstr>El ingreso de las leyes</vt:lpstr>
      <vt:lpstr>La creación de las orbitas</vt:lpstr>
      <vt:lpstr>El entorno gráfico </vt:lpstr>
      <vt:lpstr>Usando Jupyter Notebook</vt:lpstr>
      <vt:lpstr>Todas las partes de la interfaz</vt:lpstr>
      <vt:lpstr>Presentación de PowerPoint</vt:lpstr>
      <vt:lpstr>Presentación de PowerPoint</vt:lpstr>
      <vt:lpstr>La recopilación de todo</vt:lpstr>
      <vt:lpstr>Bibliografía </vt:lpstr>
      <vt:lpstr>Github </vt:lpstr>
      <vt:lpstr>¡Muchas gracias!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Bienvenidos</dc:title>
  <dc:creator>USUARIO</dc:creator>
  <cp:lastModifiedBy>USUARIO</cp:lastModifiedBy>
  <cp:revision>72</cp:revision>
  <dcterms:created xsi:type="dcterms:W3CDTF">2018-01-23T03:18:45Z</dcterms:created>
  <dcterms:modified xsi:type="dcterms:W3CDTF">2018-05-09T11:00:48Z</dcterms:modified>
</cp:coreProperties>
</file>